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 /><Relationship Id="rId13" Type="http://schemas.openxmlformats.org/officeDocument/2006/relationships/image" Target="../media/image17.png" /><Relationship Id="rId3" Type="http://schemas.openxmlformats.org/officeDocument/2006/relationships/image" Target="../media/image7.png" /><Relationship Id="rId7" Type="http://schemas.openxmlformats.org/officeDocument/2006/relationships/image" Target="../media/image11.png" /><Relationship Id="rId12" Type="http://schemas.openxmlformats.org/officeDocument/2006/relationships/image" Target="../media/image16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0.png" /><Relationship Id="rId11" Type="http://schemas.openxmlformats.org/officeDocument/2006/relationships/image" Target="../media/image15.png" /><Relationship Id="rId5" Type="http://schemas.openxmlformats.org/officeDocument/2006/relationships/image" Target="../media/image9.png" /><Relationship Id="rId10" Type="http://schemas.openxmlformats.org/officeDocument/2006/relationships/image" Target="../media/image14.png" /><Relationship Id="rId4" Type="http://schemas.openxmlformats.org/officeDocument/2006/relationships/image" Target="../media/image8.png" /><Relationship Id="rId9" Type="http://schemas.openxmlformats.org/officeDocument/2006/relationships/image" Target="../media/image13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2.jpg" /><Relationship Id="rId5" Type="http://schemas.openxmlformats.org/officeDocument/2006/relationships/image" Target="../media/image21.png" /><Relationship Id="rId4" Type="http://schemas.openxmlformats.org/officeDocument/2006/relationships/image" Target="../media/image20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 /><Relationship Id="rId3" Type="http://schemas.openxmlformats.org/officeDocument/2006/relationships/image" Target="../media/image24.png" /><Relationship Id="rId7" Type="http://schemas.openxmlformats.org/officeDocument/2006/relationships/image" Target="../media/image28.png" /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7.png" /><Relationship Id="rId5" Type="http://schemas.openxmlformats.org/officeDocument/2006/relationships/image" Target="../media/image26.png" /><Relationship Id="rId4" Type="http://schemas.openxmlformats.org/officeDocument/2006/relationships/image" Target="../media/image25.pn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 /><Relationship Id="rId3" Type="http://schemas.openxmlformats.org/officeDocument/2006/relationships/image" Target="../media/image18.png" /><Relationship Id="rId7" Type="http://schemas.openxmlformats.org/officeDocument/2006/relationships/image" Target="../media/image34.png" /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3.png" /><Relationship Id="rId5" Type="http://schemas.openxmlformats.org/officeDocument/2006/relationships/image" Target="../media/image32.png" /><Relationship Id="rId4" Type="http://schemas.openxmlformats.org/officeDocument/2006/relationships/image" Target="../media/image31.pn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 /><Relationship Id="rId3" Type="http://schemas.openxmlformats.org/officeDocument/2006/relationships/image" Target="../media/image37.png" /><Relationship Id="rId7" Type="http://schemas.openxmlformats.org/officeDocument/2006/relationships/image" Target="../media/image41.png" /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0.png" /><Relationship Id="rId5" Type="http://schemas.openxmlformats.org/officeDocument/2006/relationships/image" Target="../media/image39.png" /><Relationship Id="rId4" Type="http://schemas.openxmlformats.org/officeDocument/2006/relationships/image" Target="../media/image38.png" /><Relationship Id="rId9" Type="http://schemas.openxmlformats.org/officeDocument/2006/relationships/image" Target="../media/image43.pn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 /><Relationship Id="rId3" Type="http://schemas.openxmlformats.org/officeDocument/2006/relationships/image" Target="../media/image45.png" /><Relationship Id="rId7" Type="http://schemas.openxmlformats.org/officeDocument/2006/relationships/image" Target="../media/image49.png" /><Relationship Id="rId12" Type="http://schemas.openxmlformats.org/officeDocument/2006/relationships/image" Target="../media/image53.png" /><Relationship Id="rId2" Type="http://schemas.openxmlformats.org/officeDocument/2006/relationships/image" Target="../media/image44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8.png" /><Relationship Id="rId11" Type="http://schemas.openxmlformats.org/officeDocument/2006/relationships/image" Target="../media/image30.png" /><Relationship Id="rId5" Type="http://schemas.openxmlformats.org/officeDocument/2006/relationships/image" Target="../media/image47.png" /><Relationship Id="rId10" Type="http://schemas.openxmlformats.org/officeDocument/2006/relationships/image" Target="../media/image52.png" /><Relationship Id="rId4" Type="http://schemas.openxmlformats.org/officeDocument/2006/relationships/image" Target="../media/image46.png" /><Relationship Id="rId9" Type="http://schemas.openxmlformats.org/officeDocument/2006/relationships/image" Target="../media/image51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gradFill rotWithShape="1">
            <a:gsLst>
              <a:gs pos="0">
                <a:srgbClr val="003C78">
                  <a:alpha val="80000"/>
                </a:srgbClr>
              </a:gs>
              <a:gs pos="100000">
                <a:srgbClr val="003C78">
                  <a:alpha val="80000"/>
                </a:srgb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1055" y="1458468"/>
            <a:ext cx="609584" cy="5120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655" y="2736224"/>
            <a:ext cx="6476388" cy="6806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lnSpc>
                <a:spcPts val="4680"/>
              </a:lnSpc>
              <a:spcBef>
                <a:spcPts val="0"/>
              </a:spcBef>
              <a:spcAft>
                <a:spcPts val="1300"/>
              </a:spcAft>
            </a:pPr>
            <a:r>
              <a:rPr sz="3588" b="1" dirty="0">
                <a:solidFill>
                  <a:srgbClr val="FFFFFF"/>
                </a:solidFill>
              </a:rPr>
              <a:t>نظام متاجر إلكترونية متكامل من </a:t>
            </a:r>
            <a:r>
              <a:rPr lang="en-US" sz="3588" b="1" dirty="0">
                <a:solidFill>
                  <a:srgbClr val="FFFFFF"/>
                </a:solidFill>
              </a:rPr>
              <a:t>شركة اينك</a:t>
            </a:r>
            <a:endParaRPr sz="3588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2476" y="3952874"/>
            <a:ext cx="10286742" cy="42862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2600"/>
              </a:spcAft>
            </a:pPr>
            <a:r>
              <a:rPr sz="1435" b="1">
                <a:solidFill>
                  <a:srgbClr val="FFB74D"/>
                </a:solidFill>
              </a:rPr>
              <a:t>أحدث وأقوى نظام متاجر الكترونية بتقنيات حديثة وميزات مبتكرة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52476" y="4762500"/>
            <a:ext cx="10286742" cy="685800"/>
          </a:xfrm>
          <a:prstGeom prst="roundRect">
            <a:avLst>
              <a:gd name="adj" fmla="val 83333"/>
            </a:avLst>
          </a:prstGeom>
          <a:solidFill>
            <a:srgbClr val="FFFFFF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5082336" y="4921183"/>
            <a:ext cx="2027030" cy="36843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2600"/>
              </a:spcBef>
              <a:spcAft>
                <a:spcPts val="0"/>
              </a:spcAft>
            </a:pPr>
            <a:r>
              <a:rPr lang="en-US" sz="1674" b="1" dirty="0">
                <a:solidFill>
                  <a:srgbClr val="FFFFFF"/>
                </a:solidFill>
              </a:rPr>
              <a:t>Ink for programming </a:t>
            </a:r>
            <a:endParaRPr sz="1674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733" y="476249"/>
            <a:ext cx="10858228" cy="71437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2600"/>
              </a:spcAft>
            </a:pPr>
            <a:r>
              <a:rPr sz="2392" b="1">
                <a:solidFill>
                  <a:srgbClr val="003C78"/>
                </a:solidFill>
              </a:rPr>
              <a:t>نظرة عامة على النظام المتكامل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096047" y="1981199"/>
            <a:ext cx="3428914" cy="2867025"/>
          </a:xfrm>
          <a:prstGeom prst="roundRect">
            <a:avLst>
              <a:gd name="adj" fmla="val 9966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9429514" y="2266950"/>
            <a:ext cx="761980" cy="761999"/>
          </a:xfrm>
          <a:prstGeom prst="roundRect">
            <a:avLst>
              <a:gd name="adj" fmla="val 50000"/>
            </a:avLst>
          </a:prstGeom>
          <a:solidFill>
            <a:srgbClr val="003C7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20009" y="2487215"/>
            <a:ext cx="380990" cy="3214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86582" y="3219449"/>
            <a:ext cx="2247843" cy="42862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975"/>
              </a:spcAft>
            </a:pPr>
            <a:r>
              <a:rPr sz="1435" b="1">
                <a:solidFill>
                  <a:srgbClr val="003C78"/>
                </a:solidFill>
              </a:rPr>
              <a:t>نظام المتجر الإلكتروني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1790" y="3790949"/>
            <a:ext cx="2857428" cy="7715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555555"/>
                </a:solidFill>
              </a:rPr>
              <a:t>واجهة بيع متطورة للعملاء مع تصاميم جذابة وسهولة استخدام وتوافق مع جميع الأجهزة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381390" y="1981199"/>
            <a:ext cx="3428914" cy="2867025"/>
          </a:xfrm>
          <a:prstGeom prst="roundRect">
            <a:avLst>
              <a:gd name="adj" fmla="val 9966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8"/>
          <p:cNvSpPr/>
          <p:nvPr/>
        </p:nvSpPr>
        <p:spPr>
          <a:xfrm>
            <a:off x="5714857" y="2266950"/>
            <a:ext cx="761980" cy="761999"/>
          </a:xfrm>
          <a:prstGeom prst="roundRect">
            <a:avLst>
              <a:gd name="adj" fmla="val 50000"/>
            </a:avLst>
          </a:prstGeom>
          <a:solidFill>
            <a:srgbClr val="003C7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5352" y="2478285"/>
            <a:ext cx="380990" cy="3393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71925" y="3219449"/>
            <a:ext cx="2238319" cy="42862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975"/>
              </a:spcAft>
            </a:pPr>
            <a:r>
              <a:rPr sz="1435" b="1">
                <a:solidFill>
                  <a:srgbClr val="003C78"/>
                </a:solidFill>
              </a:rPr>
              <a:t>نظام محاسبي متكامل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7133" y="3790949"/>
            <a:ext cx="2857428" cy="7715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555555"/>
                </a:solidFill>
              </a:rPr>
              <a:t>إدارة مالية دقيقة مع تقارير متنوعة وتحليلات فورية وسهولة في إدارة الفواتير والمدفوعات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66733" y="1981199"/>
            <a:ext cx="3428914" cy="2867025"/>
          </a:xfrm>
          <a:prstGeom prst="roundRect">
            <a:avLst>
              <a:gd name="adj" fmla="val 9966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ounded Rectangle 13"/>
          <p:cNvSpPr/>
          <p:nvPr/>
        </p:nvSpPr>
        <p:spPr>
          <a:xfrm>
            <a:off x="2000199" y="2266950"/>
            <a:ext cx="761980" cy="761999"/>
          </a:xfrm>
          <a:prstGeom prst="roundRect">
            <a:avLst>
              <a:gd name="adj" fmla="val 50000"/>
            </a:avLst>
          </a:prstGeom>
          <a:solidFill>
            <a:srgbClr val="003C7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0695" y="2514004"/>
            <a:ext cx="380990" cy="267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85862" y="3219449"/>
            <a:ext cx="1800179" cy="42862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975"/>
              </a:spcAft>
            </a:pPr>
            <a:r>
              <a:rPr sz="1435" b="1">
                <a:solidFill>
                  <a:srgbClr val="003C78"/>
                </a:solidFill>
              </a:rPr>
              <a:t>نظام توصيل فعال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2476" y="3901668"/>
            <a:ext cx="2857428" cy="550087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076" b="0" dirty="0">
                <a:solidFill>
                  <a:srgbClr val="555555"/>
                </a:solidFill>
              </a:rPr>
              <a:t>تتبع الطلبات في الوقت الفعلي مع تطبيق خاص لمندوبي التوصيل وإدارة شاملة </a:t>
            </a:r>
            <a:r>
              <a:rPr lang="en-US" sz="1076" b="0" dirty="0">
                <a:solidFill>
                  <a:srgbClr val="555555"/>
                </a:solidFill>
              </a:rPr>
              <a:t>لعمليات التوصيل</a:t>
            </a:r>
            <a:endParaRPr sz="1076" b="0" dirty="0">
              <a:solidFill>
                <a:srgbClr val="555555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6733" y="5648325"/>
            <a:ext cx="10858228" cy="733424"/>
          </a:xfrm>
          <a:prstGeom prst="roundRect">
            <a:avLst>
              <a:gd name="adj" fmla="val 25974"/>
            </a:avLst>
          </a:prstGeom>
          <a:solidFill>
            <a:srgbClr val="FFB74D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666733" y="5648325"/>
            <a:ext cx="10858228" cy="7334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2600"/>
              </a:spcBef>
              <a:spcAft>
                <a:spcPts val="0"/>
              </a:spcAft>
            </a:pPr>
            <a:r>
              <a:rPr sz="1196" b="1">
                <a:solidFill>
                  <a:srgbClr val="003C78"/>
                </a:solidFill>
              </a:rPr>
              <a:t> نظام </a:t>
            </a:r>
            <a:r>
              <a:rPr sz="1196" b="1">
                <a:solidFill>
                  <a:srgbClr val="FF9800"/>
                </a:solidFill>
              </a:rPr>
              <a:t>متكامل</a:t>
            </a:r>
            <a:r>
              <a:rPr sz="1196" b="1">
                <a:solidFill>
                  <a:srgbClr val="003C78"/>
                </a:solidFill>
              </a:rPr>
              <a:t> يعمل بشكل متناسق لتحقيق أقصى استفادة من مواردك وتوفير تجربة سلسة للعملاء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85" y="380999"/>
            <a:ext cx="11048723" cy="71437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1950"/>
              </a:spcAft>
            </a:pPr>
            <a:r>
              <a:rPr sz="2392" b="1">
                <a:solidFill>
                  <a:srgbClr val="003C78"/>
                </a:solidFill>
              </a:rPr>
              <a:t>الميزات الرئيسية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000899" y="1381124"/>
            <a:ext cx="2619309" cy="1857375"/>
          </a:xfrm>
          <a:prstGeom prst="roundRect">
            <a:avLst>
              <a:gd name="adj" fmla="val 12307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10020049" y="1571625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003C7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72445" y="1723247"/>
            <a:ext cx="285742" cy="2682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34286" y="2286000"/>
            <a:ext cx="1552536" cy="31432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520"/>
              </a:spcAft>
            </a:pPr>
            <a:r>
              <a:rPr sz="1076" b="1">
                <a:solidFill>
                  <a:srgbClr val="003C78"/>
                </a:solidFill>
              </a:rPr>
              <a:t>تطبيق جوال متكامل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91395" y="2676524"/>
            <a:ext cx="2238319" cy="37147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>
              <a:lnSpc>
                <a:spcPts val="123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555555"/>
                </a:solidFill>
              </a:rPr>
              <a:t>استخدام جميع وظائف النظام من تطبيق الجوال بسهولة وسرعة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91095" y="1381124"/>
            <a:ext cx="2619309" cy="1857375"/>
          </a:xfrm>
          <a:prstGeom prst="roundRect">
            <a:avLst>
              <a:gd name="adj" fmla="val 12307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8"/>
          <p:cNvSpPr/>
          <p:nvPr/>
        </p:nvSpPr>
        <p:spPr>
          <a:xfrm>
            <a:off x="7219769" y="1571625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003C7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3116" y="1758237"/>
            <a:ext cx="285742" cy="1982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29234" y="2286000"/>
            <a:ext cx="1743031" cy="31432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520"/>
              </a:spcAft>
            </a:pPr>
            <a:r>
              <a:rPr sz="1076" b="1">
                <a:solidFill>
                  <a:srgbClr val="003C78"/>
                </a:solidFill>
              </a:rPr>
              <a:t>اتصال أوفلاين + أونلاين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81590" y="2676524"/>
            <a:ext cx="2238319" cy="37147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>
              <a:lnSpc>
                <a:spcPts val="123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555555"/>
                </a:solidFill>
              </a:rPr>
              <a:t>النظام يعمل في كلا الوضعين لضمان استمرارية العمل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381290" y="1381124"/>
            <a:ext cx="2619309" cy="1857375"/>
          </a:xfrm>
          <a:prstGeom prst="roundRect">
            <a:avLst>
              <a:gd name="adj" fmla="val 12307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ounded Rectangle 13"/>
          <p:cNvSpPr/>
          <p:nvPr/>
        </p:nvSpPr>
        <p:spPr>
          <a:xfrm>
            <a:off x="4400439" y="1571625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003C7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7205" y="1714500"/>
            <a:ext cx="1777955" cy="28574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09924" y="2286000"/>
            <a:ext cx="1362040" cy="31432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520"/>
              </a:spcAft>
            </a:pPr>
            <a:r>
              <a:rPr sz="1076" b="1">
                <a:solidFill>
                  <a:srgbClr val="003C78"/>
                </a:solidFill>
              </a:rPr>
              <a:t>تكامل مع واتساب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71785" y="2676524"/>
            <a:ext cx="2238319" cy="1904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lnSpc>
                <a:spcPts val="123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555555"/>
                </a:solidFill>
              </a:rPr>
              <a:t>إرسال إشعارات مجانية للعملاء عبر واتساب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71485" y="1381124"/>
            <a:ext cx="2619309" cy="1857375"/>
          </a:xfrm>
          <a:prstGeom prst="roundRect">
            <a:avLst>
              <a:gd name="adj" fmla="val 12307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ounded Rectangle 18"/>
          <p:cNvSpPr/>
          <p:nvPr/>
        </p:nvSpPr>
        <p:spPr>
          <a:xfrm>
            <a:off x="1600159" y="1571625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003C7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0" name="Picture 19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33506" y="1734910"/>
            <a:ext cx="285742" cy="24492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71545" y="2286000"/>
            <a:ext cx="1419189" cy="31432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520"/>
              </a:spcAft>
            </a:pPr>
            <a:r>
              <a:rPr sz="1076" b="1">
                <a:solidFill>
                  <a:srgbClr val="003C78"/>
                </a:solidFill>
              </a:rPr>
              <a:t>رسائل نصية مجانية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1980" y="2676524"/>
            <a:ext cx="2238319" cy="37147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>
              <a:lnSpc>
                <a:spcPts val="123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555555"/>
                </a:solidFill>
              </a:rPr>
              <a:t>إرسال إشعارات نصية للعملاء والتحديثات المهمة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000899" y="3429000"/>
            <a:ext cx="2619309" cy="1857375"/>
          </a:xfrm>
          <a:prstGeom prst="roundRect">
            <a:avLst>
              <a:gd name="adj" fmla="val 12307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Rounded Rectangle 23"/>
          <p:cNvSpPr/>
          <p:nvPr/>
        </p:nvSpPr>
        <p:spPr>
          <a:xfrm>
            <a:off x="10020049" y="3619499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003C7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5" name="Picture 24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172445" y="3776954"/>
            <a:ext cx="285742" cy="25659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667633" y="4333875"/>
            <a:ext cx="1285842" cy="31432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520"/>
              </a:spcAft>
            </a:pPr>
            <a:r>
              <a:rPr sz="1076" b="1">
                <a:solidFill>
                  <a:srgbClr val="003C78"/>
                </a:solidFill>
              </a:rPr>
              <a:t>طرق دفع متنوعة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91395" y="4724399"/>
            <a:ext cx="2238319" cy="37147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>
              <a:lnSpc>
                <a:spcPts val="123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555555"/>
                </a:solidFill>
              </a:rPr>
              <a:t>ربط مع جميع البنوك والمحافظ الإلكترونية اليمنية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191095" y="3429000"/>
            <a:ext cx="2619309" cy="1857375"/>
          </a:xfrm>
          <a:prstGeom prst="roundRect">
            <a:avLst>
              <a:gd name="adj" fmla="val 12307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Rounded Rectangle 28"/>
          <p:cNvSpPr/>
          <p:nvPr/>
        </p:nvSpPr>
        <p:spPr>
          <a:xfrm>
            <a:off x="7219769" y="3619499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003C7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0" name="Picture 29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53116" y="3794448"/>
            <a:ext cx="285742" cy="22160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057848" y="4333875"/>
            <a:ext cx="876278" cy="31432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520"/>
              </a:spcAft>
            </a:pPr>
            <a:r>
              <a:rPr sz="1076" b="1">
                <a:solidFill>
                  <a:srgbClr val="003C78"/>
                </a:solidFill>
              </a:rPr>
              <a:t>خرائط جوجل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67313" y="4724399"/>
            <a:ext cx="2076398" cy="1904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lnSpc>
                <a:spcPts val="123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555555"/>
                </a:solidFill>
              </a:rPr>
              <a:t>تكامل مع خرائط جوجل ومحركات البحث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381290" y="3429000"/>
            <a:ext cx="2619309" cy="1857375"/>
          </a:xfrm>
          <a:prstGeom prst="roundRect">
            <a:avLst>
              <a:gd name="adj" fmla="val 12307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4" name="Rounded Rectangle 33"/>
          <p:cNvSpPr/>
          <p:nvPr/>
        </p:nvSpPr>
        <p:spPr>
          <a:xfrm>
            <a:off x="4400439" y="3619499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003C7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5" name="Picture 34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52836" y="3803196"/>
            <a:ext cx="285742" cy="20410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838479" y="4333875"/>
            <a:ext cx="1704932" cy="31432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520"/>
              </a:spcAft>
            </a:pPr>
            <a:r>
              <a:rPr sz="1076" b="1">
                <a:solidFill>
                  <a:srgbClr val="003C78"/>
                </a:solidFill>
              </a:rPr>
              <a:t>متعدد الفروع والمخازن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71785" y="4724399"/>
            <a:ext cx="2238319" cy="37147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>
              <a:lnSpc>
                <a:spcPts val="123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555555"/>
                </a:solidFill>
              </a:rPr>
              <a:t>دعم عدد غير محدود من الفروع والمخازن والمتاجر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571485" y="3429000"/>
            <a:ext cx="2619309" cy="1857375"/>
          </a:xfrm>
          <a:prstGeom prst="roundRect">
            <a:avLst>
              <a:gd name="adj" fmla="val 12307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9" name="Rounded Rectangle 38"/>
          <p:cNvSpPr/>
          <p:nvPr/>
        </p:nvSpPr>
        <p:spPr>
          <a:xfrm>
            <a:off x="1600159" y="3619499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003C7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0" name="Picture 39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33506" y="3794448"/>
            <a:ext cx="285742" cy="22160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142971" y="4333875"/>
            <a:ext cx="1466813" cy="31432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520"/>
              </a:spcAft>
            </a:pPr>
            <a:r>
              <a:rPr sz="1076" b="1">
                <a:solidFill>
                  <a:srgbClr val="003C78"/>
                </a:solidFill>
              </a:rPr>
              <a:t>توافق مع الطابعات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1980" y="4724399"/>
            <a:ext cx="2238319" cy="37147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>
              <a:lnSpc>
                <a:spcPts val="123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555555"/>
                </a:solidFill>
              </a:rPr>
              <a:t>دعم جميع أنواع الطابعات وصيغ الطباعة المختلفة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9000899" y="5476875"/>
            <a:ext cx="2619309" cy="1857375"/>
          </a:xfrm>
          <a:prstGeom prst="roundRect">
            <a:avLst>
              <a:gd name="adj" fmla="val 12307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4" name="Rounded Rectangle 43"/>
          <p:cNvSpPr/>
          <p:nvPr/>
        </p:nvSpPr>
        <p:spPr>
          <a:xfrm>
            <a:off x="10020049" y="5667374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003C7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172445" y="5880229"/>
            <a:ext cx="285742" cy="1457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9934326" y="6381749"/>
            <a:ext cx="761980" cy="31432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520"/>
              </a:spcAft>
            </a:pPr>
            <a:r>
              <a:rPr sz="1076" b="1">
                <a:solidFill>
                  <a:srgbClr val="003C78"/>
                </a:solidFill>
              </a:rPr>
              <a:t>غير محدود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191395" y="6772275"/>
            <a:ext cx="2238319" cy="37147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>
              <a:lnSpc>
                <a:spcPts val="123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555555"/>
                </a:solidFill>
              </a:rPr>
              <a:t>أصناف وفروع ومستخدمين وعملاء بدون قيود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191095" y="5476875"/>
            <a:ext cx="2619309" cy="1857375"/>
          </a:xfrm>
          <a:prstGeom prst="roundRect">
            <a:avLst>
              <a:gd name="adj" fmla="val 12307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9" name="Rounded Rectangle 48"/>
          <p:cNvSpPr/>
          <p:nvPr/>
        </p:nvSpPr>
        <p:spPr>
          <a:xfrm>
            <a:off x="7219769" y="5667374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003C7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53116" y="5842323"/>
            <a:ext cx="285742" cy="221602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7010224" y="6381749"/>
            <a:ext cx="981050" cy="31432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520"/>
              </a:spcAft>
            </a:pPr>
            <a:r>
              <a:rPr sz="1076" b="1">
                <a:solidFill>
                  <a:srgbClr val="003C78"/>
                </a:solidFill>
              </a:rPr>
              <a:t>ميزات مجانية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391115" y="6772275"/>
            <a:ext cx="2209744" cy="1904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lnSpc>
                <a:spcPts val="123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555555"/>
                </a:solidFill>
              </a:rPr>
              <a:t>جميع الميزات مجانية بدون أي رسوم مالية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3381290" y="5476875"/>
            <a:ext cx="2619309" cy="1857375"/>
          </a:xfrm>
          <a:prstGeom prst="roundRect">
            <a:avLst>
              <a:gd name="adj" fmla="val 12307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4" name="Rounded Rectangle 53"/>
          <p:cNvSpPr/>
          <p:nvPr/>
        </p:nvSpPr>
        <p:spPr>
          <a:xfrm>
            <a:off x="4400439" y="5667374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003C7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552836" y="5842323"/>
            <a:ext cx="285742" cy="221602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4181370" y="6381749"/>
            <a:ext cx="1019149" cy="31432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520"/>
              </a:spcAft>
            </a:pPr>
            <a:r>
              <a:rPr sz="1076" b="1">
                <a:solidFill>
                  <a:srgbClr val="003C78"/>
                </a:solidFill>
              </a:rPr>
              <a:t>تقارير متنوعة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71785" y="6772275"/>
            <a:ext cx="2238319" cy="37147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>
              <a:lnSpc>
                <a:spcPts val="123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555555"/>
                </a:solidFill>
              </a:rPr>
              <a:t>تقارير تحليلية للمخزون والفواتير والطلبات والمدفوعات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571485" y="5476875"/>
            <a:ext cx="2619309" cy="1857375"/>
          </a:xfrm>
          <a:prstGeom prst="roundRect">
            <a:avLst>
              <a:gd name="adj" fmla="val 12307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9" name="Rounded Rectangle 58"/>
          <p:cNvSpPr/>
          <p:nvPr/>
        </p:nvSpPr>
        <p:spPr>
          <a:xfrm>
            <a:off x="1600159" y="5667374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003C7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0" name="Picture 59" descr="image.png"/>
          <p:cNvPicPr>
            <a:picLocks noChangeAspect="1"/>
          </p:cNvPicPr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733506" y="5818997"/>
            <a:ext cx="285742" cy="268255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362040" y="6381749"/>
            <a:ext cx="1038199" cy="31432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520"/>
              </a:spcAft>
            </a:pPr>
            <a:r>
              <a:rPr sz="1076" b="1">
                <a:solidFill>
                  <a:srgbClr val="003C78"/>
                </a:solidFill>
              </a:rPr>
              <a:t>نظام صلاحيات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81030" y="6772275"/>
            <a:ext cx="2200219" cy="1904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lnSpc>
                <a:spcPts val="123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555555"/>
                </a:solidFill>
              </a:rPr>
              <a:t>نظام صلاحيات واسع ودقيق للمستخدمين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571485" y="7534274"/>
            <a:ext cx="11048723" cy="600075"/>
          </a:xfrm>
          <a:prstGeom prst="roundRect">
            <a:avLst>
              <a:gd name="adj" fmla="val 31746"/>
            </a:avLst>
          </a:prstGeom>
          <a:solidFill>
            <a:srgbClr val="FFB74D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4" name="TextBox 63"/>
          <p:cNvSpPr txBox="1"/>
          <p:nvPr/>
        </p:nvSpPr>
        <p:spPr>
          <a:xfrm>
            <a:off x="571485" y="7534274"/>
            <a:ext cx="11048723" cy="60007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1300"/>
              </a:spcBef>
              <a:spcAft>
                <a:spcPts val="0"/>
              </a:spcAft>
            </a:pPr>
            <a:r>
              <a:rPr sz="1076" b="1">
                <a:solidFill>
                  <a:srgbClr val="003C78"/>
                </a:solidFill>
              </a:rPr>
              <a:t> </a:t>
            </a:r>
            <a:r>
              <a:rPr sz="1076" b="1">
                <a:solidFill>
                  <a:srgbClr val="FF9800"/>
                </a:solidFill>
              </a:rPr>
              <a:t>تحديث وتطوير مستمر</a:t>
            </a:r>
            <a:r>
              <a:rPr sz="1076" b="1">
                <a:solidFill>
                  <a:srgbClr val="003C78"/>
                </a:solidFill>
              </a:rPr>
              <a:t> مع دعم فني متواصل لتنفيذ جميع متطلباتك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85" y="380999"/>
            <a:ext cx="11048723" cy="71437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1950"/>
              </a:spcAft>
            </a:pPr>
            <a:r>
              <a:rPr sz="2392" b="1">
                <a:solidFill>
                  <a:srgbClr val="003C78"/>
                </a:solidFill>
              </a:rPr>
              <a:t>نظام المتجر الإلكتروني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286342" y="1381124"/>
            <a:ext cx="5333866" cy="923924"/>
          </a:xfrm>
          <a:prstGeom prst="roundRect">
            <a:avLst>
              <a:gd name="adj" fmla="val 20618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11010624" y="1533525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3C7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124921" y="1653539"/>
            <a:ext cx="228594" cy="2171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38739" y="1533525"/>
            <a:ext cx="4419489" cy="3524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90"/>
              </a:spcAft>
            </a:pPr>
            <a:r>
              <a:rPr sz="1196" b="1">
                <a:solidFill>
                  <a:srgbClr val="003C78"/>
                </a:solidFill>
              </a:rPr>
              <a:t>تطبيق عملاء متطور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38739" y="1943100"/>
            <a:ext cx="4419489" cy="20955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تصاميم جذابة وحديثة مع إمكانية تنفيذ أي نموذج تصميم خاص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86342" y="2457450"/>
            <a:ext cx="5333866" cy="923924"/>
          </a:xfrm>
          <a:prstGeom prst="roundRect">
            <a:avLst>
              <a:gd name="adj" fmla="val 20618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8"/>
          <p:cNvSpPr/>
          <p:nvPr/>
        </p:nvSpPr>
        <p:spPr>
          <a:xfrm>
            <a:off x="11010624" y="2609850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3C7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24921" y="2741295"/>
            <a:ext cx="228594" cy="1943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38739" y="2609850"/>
            <a:ext cx="4419489" cy="3524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90"/>
              </a:spcAft>
            </a:pPr>
            <a:r>
              <a:rPr sz="1196" b="1">
                <a:solidFill>
                  <a:srgbClr val="003C78"/>
                </a:solidFill>
              </a:rPr>
              <a:t>نظام تحكم بالأصناف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8739" y="3019424"/>
            <a:ext cx="4419489" cy="20955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خصائص متعددة لكل صنف مع حركة مخزون محددة لكل خاصية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286342" y="3543300"/>
            <a:ext cx="5333866" cy="923924"/>
          </a:xfrm>
          <a:prstGeom prst="roundRect">
            <a:avLst>
              <a:gd name="adj" fmla="val 20618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ounded Rectangle 13"/>
          <p:cNvSpPr/>
          <p:nvPr/>
        </p:nvSpPr>
        <p:spPr>
          <a:xfrm>
            <a:off x="11010624" y="3695699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3C7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24921" y="3837146"/>
            <a:ext cx="228594" cy="1743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38739" y="3695699"/>
            <a:ext cx="4419489" cy="3524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90"/>
              </a:spcAft>
            </a:pPr>
            <a:r>
              <a:rPr sz="1196" b="1">
                <a:solidFill>
                  <a:srgbClr val="003C78"/>
                </a:solidFill>
              </a:rPr>
              <a:t>تكامل مع محركات البحث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38739" y="4105274"/>
            <a:ext cx="4419489" cy="20955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ارتباط مباشر مع خرائط جوجل ومحركات البحث لزيادة الوصول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86342" y="4619625"/>
            <a:ext cx="5333866" cy="923924"/>
          </a:xfrm>
          <a:prstGeom prst="roundRect">
            <a:avLst>
              <a:gd name="adj" fmla="val 20618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ounded Rectangle 18"/>
          <p:cNvSpPr/>
          <p:nvPr/>
        </p:nvSpPr>
        <p:spPr>
          <a:xfrm>
            <a:off x="11010624" y="4772025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3C7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0" name="Picture 19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24921" y="4912042"/>
            <a:ext cx="228594" cy="17716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438739" y="4772025"/>
            <a:ext cx="4419489" cy="3524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90"/>
              </a:spcAft>
            </a:pPr>
            <a:r>
              <a:rPr sz="1196" b="1">
                <a:solidFill>
                  <a:srgbClr val="003C78"/>
                </a:solidFill>
              </a:rPr>
              <a:t>نوافذ تحكم للعميل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38739" y="5181599"/>
            <a:ext cx="4419489" cy="20955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إدارة الطلبات، المدفوعات، الأقساط، التسويق، والتوصيل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286342" y="5838824"/>
            <a:ext cx="5333866" cy="2257425"/>
          </a:xfrm>
          <a:prstGeom prst="roundRect">
            <a:avLst>
              <a:gd name="adj" fmla="val 8438"/>
            </a:avLst>
          </a:prstGeom>
          <a:solidFill>
            <a:srgbClr val="FFB74D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6438739" y="5991225"/>
            <a:ext cx="5029074" cy="3524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3C78"/>
                </a:solidFill>
              </a:rPr>
              <a:t>مناسب لجميع أنواع المتاجر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0172445" y="6438899"/>
            <a:ext cx="838179" cy="438149"/>
          </a:xfrm>
          <a:prstGeom prst="roundRect">
            <a:avLst>
              <a:gd name="adj" fmla="val 86956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10172445" y="6438899"/>
            <a:ext cx="838179" cy="4381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956" b="1">
                <a:solidFill>
                  <a:srgbClr val="003C78"/>
                </a:solidFill>
              </a:rPr>
              <a:t>الملابس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229494" y="6438899"/>
            <a:ext cx="847703" cy="438149"/>
          </a:xfrm>
          <a:prstGeom prst="roundRect">
            <a:avLst>
              <a:gd name="adj" fmla="val 86956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9229494" y="6438899"/>
            <a:ext cx="847703" cy="4381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956" b="1">
                <a:solidFill>
                  <a:srgbClr val="003C78"/>
                </a:solidFill>
              </a:rPr>
              <a:t>المطاعم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219869" y="6438899"/>
            <a:ext cx="914377" cy="438149"/>
          </a:xfrm>
          <a:prstGeom prst="roundRect">
            <a:avLst>
              <a:gd name="adj" fmla="val 86956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8219869" y="6438899"/>
            <a:ext cx="914377" cy="4381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956" b="1">
                <a:solidFill>
                  <a:srgbClr val="003C78"/>
                </a:solidFill>
              </a:rPr>
              <a:t>الصيدليات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895927" y="6438899"/>
            <a:ext cx="1228694" cy="438149"/>
          </a:xfrm>
          <a:prstGeom prst="roundRect">
            <a:avLst>
              <a:gd name="adj" fmla="val 86956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6895927" y="6438899"/>
            <a:ext cx="1228694" cy="4381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956" b="1">
                <a:solidFill>
                  <a:srgbClr val="003C78"/>
                </a:solidFill>
              </a:rPr>
              <a:t>المواد الغذائية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9496187" y="6972300"/>
            <a:ext cx="1552536" cy="438149"/>
          </a:xfrm>
          <a:prstGeom prst="roundRect">
            <a:avLst>
              <a:gd name="adj" fmla="val 86956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9496187" y="6972300"/>
            <a:ext cx="1552536" cy="4381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956" b="1">
                <a:solidFill>
                  <a:srgbClr val="003C78"/>
                </a:solidFill>
              </a:rPr>
              <a:t>البهارات والمكسرات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172245" y="6972300"/>
            <a:ext cx="1219169" cy="438149"/>
          </a:xfrm>
          <a:prstGeom prst="roundRect">
            <a:avLst>
              <a:gd name="adj" fmla="val 86956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8172245" y="6972300"/>
            <a:ext cx="1219169" cy="4381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956" b="1">
                <a:solidFill>
                  <a:srgbClr val="003C78"/>
                </a:solidFill>
              </a:rPr>
              <a:t>العسل والتمور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857828" y="6972300"/>
            <a:ext cx="1219169" cy="438149"/>
          </a:xfrm>
          <a:prstGeom prst="roundRect">
            <a:avLst>
              <a:gd name="adj" fmla="val 86956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8" name="TextBox 37"/>
          <p:cNvSpPr txBox="1"/>
          <p:nvPr/>
        </p:nvSpPr>
        <p:spPr>
          <a:xfrm>
            <a:off x="6857828" y="6972300"/>
            <a:ext cx="1219169" cy="4381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956" b="1">
                <a:solidFill>
                  <a:srgbClr val="003C78"/>
                </a:solidFill>
              </a:rPr>
              <a:t>التحف والهدايا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010424" y="7505699"/>
            <a:ext cx="1438239" cy="438149"/>
          </a:xfrm>
          <a:prstGeom prst="roundRect">
            <a:avLst>
              <a:gd name="adj" fmla="val 86956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0" name="TextBox 39"/>
          <p:cNvSpPr txBox="1"/>
          <p:nvPr/>
        </p:nvSpPr>
        <p:spPr>
          <a:xfrm>
            <a:off x="9010424" y="7505699"/>
            <a:ext cx="1438239" cy="4381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956" b="1">
                <a:solidFill>
                  <a:srgbClr val="003C78"/>
                </a:solidFill>
              </a:rPr>
              <a:t>قطع غيار السيارات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457888" y="7505699"/>
            <a:ext cx="1457288" cy="438149"/>
          </a:xfrm>
          <a:prstGeom prst="roundRect">
            <a:avLst>
              <a:gd name="adj" fmla="val 86956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2" name="TextBox 41"/>
          <p:cNvSpPr txBox="1"/>
          <p:nvPr/>
        </p:nvSpPr>
        <p:spPr>
          <a:xfrm>
            <a:off x="7457888" y="7505699"/>
            <a:ext cx="1457288" cy="4381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956" b="1">
                <a:solidFill>
                  <a:srgbClr val="003C78"/>
                </a:solidFill>
              </a:rPr>
              <a:t>الأجهزة الإلكترونية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38179" y="3533774"/>
            <a:ext cx="4800479" cy="2400300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85" y="380999"/>
            <a:ext cx="11048723" cy="71437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1950"/>
              </a:spcAft>
            </a:pPr>
            <a:r>
              <a:rPr sz="2392" b="1">
                <a:solidFill>
                  <a:srgbClr val="003C78"/>
                </a:solidFill>
              </a:rPr>
              <a:t>نظام محاسبي متكامل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048523" y="1381124"/>
            <a:ext cx="2571685" cy="1143000"/>
          </a:xfrm>
          <a:prstGeom prst="roundRect">
            <a:avLst>
              <a:gd name="adj" fmla="val 16666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11010624" y="1533525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3C7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124921" y="1669256"/>
            <a:ext cx="228594" cy="1857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00919" y="1533525"/>
            <a:ext cx="1657308" cy="3524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90"/>
              </a:spcAft>
            </a:pPr>
            <a:r>
              <a:rPr sz="1196" b="1">
                <a:solidFill>
                  <a:srgbClr val="003C78"/>
                </a:solidFill>
              </a:rPr>
              <a:t>دقة عالية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00919" y="1943100"/>
            <a:ext cx="1657308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سهولة استخدام عالية مع نتائج دقيقة وموثوقة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86342" y="1381124"/>
            <a:ext cx="2571685" cy="1143000"/>
          </a:xfrm>
          <a:prstGeom prst="roundRect">
            <a:avLst>
              <a:gd name="adj" fmla="val 16666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8"/>
          <p:cNvSpPr/>
          <p:nvPr/>
        </p:nvSpPr>
        <p:spPr>
          <a:xfrm>
            <a:off x="8248443" y="1533525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3C7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2740" y="1653539"/>
            <a:ext cx="228594" cy="2171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38739" y="1533525"/>
            <a:ext cx="1657308" cy="3524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90"/>
              </a:spcAft>
            </a:pPr>
            <a:r>
              <a:rPr sz="1196" b="1">
                <a:solidFill>
                  <a:srgbClr val="003C78"/>
                </a:solidFill>
              </a:rPr>
              <a:t>تكامل متكامل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8739" y="1943100"/>
            <a:ext cx="1657308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ربط مباشر مع نظام المتجر الإلكتروني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048523" y="2714625"/>
            <a:ext cx="2571685" cy="1143000"/>
          </a:xfrm>
          <a:prstGeom prst="roundRect">
            <a:avLst>
              <a:gd name="adj" fmla="val 16666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ounded Rectangle 13"/>
          <p:cNvSpPr/>
          <p:nvPr/>
        </p:nvSpPr>
        <p:spPr>
          <a:xfrm>
            <a:off x="11010624" y="2867025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3C7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24921" y="2998470"/>
            <a:ext cx="228594" cy="19430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00919" y="2867025"/>
            <a:ext cx="1657308" cy="3524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90"/>
              </a:spcAft>
            </a:pPr>
            <a:r>
              <a:rPr sz="1196" b="1">
                <a:solidFill>
                  <a:srgbClr val="003C78"/>
                </a:solidFill>
              </a:rPr>
              <a:t>إدارة المبيعات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00919" y="3276599"/>
            <a:ext cx="1657308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سلاسة عالية في تنفيذ الفواتير وإدارة المشتريات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86342" y="2714625"/>
            <a:ext cx="2571685" cy="1143000"/>
          </a:xfrm>
          <a:prstGeom prst="roundRect">
            <a:avLst>
              <a:gd name="adj" fmla="val 16666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ounded Rectangle 18"/>
          <p:cNvSpPr/>
          <p:nvPr/>
        </p:nvSpPr>
        <p:spPr>
          <a:xfrm>
            <a:off x="8248443" y="2867025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3C7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0" name="Picture 19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2740" y="3007042"/>
            <a:ext cx="228594" cy="17716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438739" y="2867025"/>
            <a:ext cx="1657308" cy="3524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90"/>
              </a:spcAft>
            </a:pPr>
            <a:r>
              <a:rPr sz="1196" b="1">
                <a:solidFill>
                  <a:srgbClr val="003C78"/>
                </a:solidFill>
              </a:rPr>
              <a:t>تقارير متنوعة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38739" y="3276599"/>
            <a:ext cx="1657308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للمخزون والفواتير والطلبات والمدفوعات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048523" y="4048124"/>
            <a:ext cx="2571685" cy="1352549"/>
          </a:xfrm>
          <a:prstGeom prst="roundRect">
            <a:avLst>
              <a:gd name="adj" fmla="val 14084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Rounded Rectangle 23"/>
          <p:cNvSpPr/>
          <p:nvPr/>
        </p:nvSpPr>
        <p:spPr>
          <a:xfrm>
            <a:off x="11010624" y="4200525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3C7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5" name="Picture 24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124921" y="4343400"/>
            <a:ext cx="228594" cy="17145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200919" y="4200525"/>
            <a:ext cx="1657308" cy="3524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90"/>
              </a:spcAft>
            </a:pPr>
            <a:r>
              <a:rPr sz="1196" b="1">
                <a:solidFill>
                  <a:srgbClr val="003C78"/>
                </a:solidFill>
              </a:rPr>
              <a:t>تحليلات فورية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200919" y="4610099"/>
            <a:ext cx="1657308" cy="63817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تقارير تحليلية سهلة الاستيعاب مع إشعارات فورية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286342" y="4048124"/>
            <a:ext cx="2571685" cy="1352549"/>
          </a:xfrm>
          <a:prstGeom prst="roundRect">
            <a:avLst>
              <a:gd name="adj" fmla="val 14084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Rounded Rectangle 28"/>
          <p:cNvSpPr/>
          <p:nvPr/>
        </p:nvSpPr>
        <p:spPr>
          <a:xfrm>
            <a:off x="8248443" y="4200525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3C7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0" name="Picture 29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62740" y="4331970"/>
            <a:ext cx="228594" cy="19430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438739" y="4200525"/>
            <a:ext cx="1657308" cy="3524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90"/>
              </a:spcAft>
            </a:pPr>
            <a:r>
              <a:rPr sz="1196" b="1">
                <a:solidFill>
                  <a:srgbClr val="003C78"/>
                </a:solidFill>
              </a:rPr>
              <a:t>تقارير مالية دقيقة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38739" y="4610099"/>
            <a:ext cx="1657308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تقارير تفصيلية للعملاء والموظفين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286342" y="5686425"/>
            <a:ext cx="5333866" cy="933449"/>
          </a:xfrm>
          <a:prstGeom prst="roundRect">
            <a:avLst>
              <a:gd name="adj" fmla="val 20408"/>
            </a:avLst>
          </a:prstGeom>
          <a:solidFill>
            <a:srgbClr val="FFB74D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6286342" y="5686425"/>
            <a:ext cx="5333866" cy="93344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>
              <a:spcBef>
                <a:spcPts val="1950"/>
              </a:spcBef>
              <a:spcAft>
                <a:spcPts val="0"/>
              </a:spcAft>
            </a:pPr>
            <a:r>
              <a:rPr sz="1076" b="1">
                <a:solidFill>
                  <a:srgbClr val="003C78"/>
                </a:solidFill>
              </a:rPr>
              <a:t> </a:t>
            </a:r>
            <a:r>
              <a:rPr sz="1076" b="1">
                <a:solidFill>
                  <a:srgbClr val="FF9800"/>
                </a:solidFill>
              </a:rPr>
              <a:t>تحديث وتطوير مستمر</a:t>
            </a:r>
            <a:r>
              <a:rPr sz="1076" b="1">
                <a:solidFill>
                  <a:srgbClr val="003C78"/>
                </a:solidFill>
              </a:rPr>
              <a:t> مع دعم فني متواصل لضمان أداء النظام بأفضل شكل 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38179" y="2590799"/>
            <a:ext cx="4800479" cy="2819399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85" y="380999"/>
            <a:ext cx="11048723" cy="71437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1950"/>
              </a:spcAft>
            </a:pPr>
            <a:r>
              <a:rPr sz="2392" b="1">
                <a:solidFill>
                  <a:srgbClr val="003C78"/>
                </a:solidFill>
              </a:rPr>
              <a:t>نظام التوصيل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048523" y="1381124"/>
            <a:ext cx="2571685" cy="1495424"/>
          </a:xfrm>
          <a:prstGeom prst="roundRect">
            <a:avLst>
              <a:gd name="adj" fmla="val 12738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11010624" y="1533525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3C7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124921" y="1679257"/>
            <a:ext cx="228594" cy="1657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00919" y="1533525"/>
            <a:ext cx="1657308" cy="7048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90"/>
              </a:spcAft>
            </a:pPr>
            <a:r>
              <a:rPr sz="1196" b="1">
                <a:solidFill>
                  <a:srgbClr val="003C78"/>
                </a:solidFill>
              </a:rPr>
              <a:t>خيارات توصيل متنوعة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00919" y="2295525"/>
            <a:ext cx="1657308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ميزات متعددة لتلبية احتياجات العملاء المختلفة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86342" y="1381124"/>
            <a:ext cx="2571685" cy="1495424"/>
          </a:xfrm>
          <a:prstGeom prst="roundRect">
            <a:avLst>
              <a:gd name="adj" fmla="val 12738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8"/>
          <p:cNvSpPr/>
          <p:nvPr/>
        </p:nvSpPr>
        <p:spPr>
          <a:xfrm>
            <a:off x="8248443" y="1533525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3C7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2740" y="1653539"/>
            <a:ext cx="228594" cy="2171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38739" y="1533525"/>
            <a:ext cx="1657308" cy="3524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90"/>
              </a:spcAft>
            </a:pPr>
            <a:r>
              <a:rPr sz="1196" b="1">
                <a:solidFill>
                  <a:srgbClr val="003C78"/>
                </a:solidFill>
              </a:rPr>
              <a:t>تطبيق للمندوبين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8739" y="1943100"/>
            <a:ext cx="1657308" cy="63817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تطبيق أندرويد خاص لمندوبي التوصيل لإدارة الطلبات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048523" y="3067050"/>
            <a:ext cx="2571685" cy="1495424"/>
          </a:xfrm>
          <a:prstGeom prst="roundRect">
            <a:avLst>
              <a:gd name="adj" fmla="val 12738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ounded Rectangle 13"/>
          <p:cNvSpPr/>
          <p:nvPr/>
        </p:nvSpPr>
        <p:spPr>
          <a:xfrm>
            <a:off x="11010624" y="3219449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3C7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24921" y="3350895"/>
            <a:ext cx="228594" cy="19430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00919" y="3219449"/>
            <a:ext cx="1657308" cy="3524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90"/>
              </a:spcAft>
            </a:pPr>
            <a:r>
              <a:rPr sz="1196" b="1">
                <a:solidFill>
                  <a:srgbClr val="003C78"/>
                </a:solidFill>
              </a:rPr>
              <a:t>تتبع فوري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00919" y="3629025"/>
            <a:ext cx="1657308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تتبع الطلبات في الوقت الفعلي وتحديثات فورية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86342" y="3067050"/>
            <a:ext cx="2571685" cy="1495424"/>
          </a:xfrm>
          <a:prstGeom prst="roundRect">
            <a:avLst>
              <a:gd name="adj" fmla="val 12738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ounded Rectangle 18"/>
          <p:cNvSpPr/>
          <p:nvPr/>
        </p:nvSpPr>
        <p:spPr>
          <a:xfrm>
            <a:off x="8248443" y="3219449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3C7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0" name="Picture 19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2740" y="3359467"/>
            <a:ext cx="228594" cy="17716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438739" y="3219449"/>
            <a:ext cx="1657308" cy="7048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90"/>
              </a:spcAft>
            </a:pPr>
            <a:r>
              <a:rPr sz="1196" b="1">
                <a:solidFill>
                  <a:srgbClr val="003C78"/>
                </a:solidFill>
              </a:rPr>
              <a:t>تكامل مع خرائط جوجل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38739" y="3981449"/>
            <a:ext cx="1657308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تحسين المسارات وتوفير الوقت والجهد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048523" y="4752974"/>
            <a:ext cx="2571685" cy="1143000"/>
          </a:xfrm>
          <a:prstGeom prst="roundRect">
            <a:avLst>
              <a:gd name="adj" fmla="val 16666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Rounded Rectangle 23"/>
          <p:cNvSpPr/>
          <p:nvPr/>
        </p:nvSpPr>
        <p:spPr>
          <a:xfrm>
            <a:off x="11010624" y="4905375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3C7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5" name="Picture 24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124921" y="5036820"/>
            <a:ext cx="228594" cy="19430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200919" y="4905375"/>
            <a:ext cx="1657308" cy="3524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90"/>
              </a:spcAft>
            </a:pPr>
            <a:r>
              <a:rPr sz="1196" b="1">
                <a:solidFill>
                  <a:srgbClr val="003C78"/>
                </a:solidFill>
              </a:rPr>
              <a:t>جدولة التوصيل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200919" y="5314950"/>
            <a:ext cx="1657308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إدارة مواعيد التوصيل وتنظيمها بكفاءة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286342" y="4752974"/>
            <a:ext cx="2571685" cy="1143000"/>
          </a:xfrm>
          <a:prstGeom prst="roundRect">
            <a:avLst>
              <a:gd name="adj" fmla="val 16666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Rounded Rectangle 28"/>
          <p:cNvSpPr/>
          <p:nvPr/>
        </p:nvSpPr>
        <p:spPr>
          <a:xfrm>
            <a:off x="8248443" y="4905375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003C7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0" name="Picture 29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62740" y="5038248"/>
            <a:ext cx="228594" cy="19145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438739" y="4905375"/>
            <a:ext cx="1657308" cy="3524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90"/>
              </a:spcAft>
            </a:pPr>
            <a:r>
              <a:rPr sz="1196" b="1">
                <a:solidFill>
                  <a:srgbClr val="003C78"/>
                </a:solidFill>
              </a:rPr>
              <a:t>إشعارات الحالة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38739" y="5314950"/>
            <a:ext cx="1657308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تنبيهات فورية للعملاء حول حالة الطلب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38179" y="2200275"/>
            <a:ext cx="4800479" cy="4086225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85" y="380999"/>
            <a:ext cx="11048723" cy="71437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1950"/>
              </a:spcAft>
            </a:pPr>
            <a:r>
              <a:rPr sz="2392" b="1">
                <a:solidFill>
                  <a:srgbClr val="003C78"/>
                </a:solidFill>
              </a:rPr>
              <a:t>مزايا استخدام النظام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000899" y="1381124"/>
            <a:ext cx="2619309" cy="2095499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10000999" y="1609724"/>
            <a:ext cx="609584" cy="609600"/>
          </a:xfrm>
          <a:prstGeom prst="roundRect">
            <a:avLst>
              <a:gd name="adj" fmla="val 50000"/>
            </a:avLst>
          </a:prstGeom>
          <a:solidFill>
            <a:srgbClr val="003C7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53396" y="1797294"/>
            <a:ext cx="304792" cy="2344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96207" y="2371725"/>
            <a:ext cx="1238219" cy="3524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3C78"/>
                </a:solidFill>
              </a:rPr>
              <a:t>مجاني بالكامل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29494" y="2819399"/>
            <a:ext cx="2162120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جميع الميزات مجانية بدون أي رسوم مالية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91095" y="1381124"/>
            <a:ext cx="2619309" cy="2095499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8"/>
          <p:cNvSpPr/>
          <p:nvPr/>
        </p:nvSpPr>
        <p:spPr>
          <a:xfrm>
            <a:off x="7200719" y="1609724"/>
            <a:ext cx="609584" cy="609600"/>
          </a:xfrm>
          <a:prstGeom prst="roundRect">
            <a:avLst>
              <a:gd name="adj" fmla="val 50000"/>
            </a:avLst>
          </a:prstGeom>
          <a:solidFill>
            <a:srgbClr val="003C7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3116" y="1838324"/>
            <a:ext cx="304792" cy="152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67373" y="2371725"/>
            <a:ext cx="866753" cy="3524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3C78"/>
                </a:solidFill>
              </a:rPr>
              <a:t>بدون قيود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19689" y="2819399"/>
            <a:ext cx="2162120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لا يوجد أي قيود على استخدام النظام أو عدد المستخدمين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381290" y="1381124"/>
            <a:ext cx="2619309" cy="2095499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ounded Rectangle 13"/>
          <p:cNvSpPr/>
          <p:nvPr/>
        </p:nvSpPr>
        <p:spPr>
          <a:xfrm>
            <a:off x="4381390" y="1609724"/>
            <a:ext cx="609584" cy="609600"/>
          </a:xfrm>
          <a:prstGeom prst="roundRect">
            <a:avLst>
              <a:gd name="adj" fmla="val 50000"/>
            </a:avLst>
          </a:prstGeom>
          <a:solidFill>
            <a:srgbClr val="003C7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3786" y="1784105"/>
            <a:ext cx="304792" cy="2608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09944" y="2371725"/>
            <a:ext cx="962000" cy="3524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3C78"/>
                </a:solidFill>
              </a:rPr>
              <a:t>حل متكامل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09884" y="2819399"/>
            <a:ext cx="2162120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نظام متجر إلكتروني، محاسبي، وتوصيل في نظام واحد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71485" y="1381124"/>
            <a:ext cx="2619309" cy="2095499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ounded Rectangle 18"/>
          <p:cNvSpPr/>
          <p:nvPr/>
        </p:nvSpPr>
        <p:spPr>
          <a:xfrm>
            <a:off x="1581110" y="1609724"/>
            <a:ext cx="609584" cy="609600"/>
          </a:xfrm>
          <a:prstGeom prst="roundRect">
            <a:avLst>
              <a:gd name="adj" fmla="val 50000"/>
            </a:avLst>
          </a:prstGeom>
          <a:solidFill>
            <a:srgbClr val="003C7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0" name="Picture 19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33506" y="1770917"/>
            <a:ext cx="304792" cy="28721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52516" y="2371725"/>
            <a:ext cx="1066773" cy="3524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3C78"/>
                </a:solidFill>
              </a:rPr>
              <a:t>تكامل سلس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0079" y="2819399"/>
            <a:ext cx="2162120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ربط متكامل بين جميع مكونات النظام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000899" y="3667124"/>
            <a:ext cx="2619309" cy="2095499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Rounded Rectangle 23"/>
          <p:cNvSpPr/>
          <p:nvPr/>
        </p:nvSpPr>
        <p:spPr>
          <a:xfrm>
            <a:off x="10000999" y="3895724"/>
            <a:ext cx="609584" cy="609600"/>
          </a:xfrm>
          <a:prstGeom prst="roundRect">
            <a:avLst>
              <a:gd name="adj" fmla="val 50000"/>
            </a:avLst>
          </a:prstGeom>
          <a:solidFill>
            <a:srgbClr val="003C7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5" name="Picture 24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153396" y="4092086"/>
            <a:ext cx="304792" cy="21687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15237" y="4657725"/>
            <a:ext cx="1590635" cy="3524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3C78"/>
                </a:solidFill>
              </a:rPr>
              <a:t>مناسب لكل المتاجر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229494" y="5105400"/>
            <a:ext cx="2162120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ملابس، مطاعم، صيدليات، إلكترونيات وغيرها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191095" y="3667124"/>
            <a:ext cx="2619309" cy="2095499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Rounded Rectangle 28"/>
          <p:cNvSpPr/>
          <p:nvPr/>
        </p:nvSpPr>
        <p:spPr>
          <a:xfrm>
            <a:off x="7200719" y="3895724"/>
            <a:ext cx="609584" cy="609600"/>
          </a:xfrm>
          <a:prstGeom prst="roundRect">
            <a:avLst>
              <a:gd name="adj" fmla="val 50000"/>
            </a:avLst>
          </a:prstGeom>
          <a:solidFill>
            <a:srgbClr val="003C7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0" name="Picture 29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79725" y="4048124"/>
            <a:ext cx="251574" cy="3048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829254" y="4657725"/>
            <a:ext cx="1342991" cy="3524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3C78"/>
                </a:solidFill>
              </a:rPr>
              <a:t>سهل الاستخدام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19689" y="5105400"/>
            <a:ext cx="2162120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واجهة بسيطة وسهلة التطبيق والاستخدام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381290" y="3667124"/>
            <a:ext cx="2619309" cy="2095499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4" name="Rounded Rectangle 33"/>
          <p:cNvSpPr/>
          <p:nvPr/>
        </p:nvSpPr>
        <p:spPr>
          <a:xfrm>
            <a:off x="4381390" y="3895724"/>
            <a:ext cx="609584" cy="609600"/>
          </a:xfrm>
          <a:prstGeom prst="roundRect">
            <a:avLst>
              <a:gd name="adj" fmla="val 50000"/>
            </a:avLst>
          </a:prstGeom>
          <a:solidFill>
            <a:srgbClr val="003C7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5" name="Picture 34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33786" y="4083294"/>
            <a:ext cx="304792" cy="23446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114697" y="4657725"/>
            <a:ext cx="1162020" cy="3524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3C78"/>
                </a:solidFill>
              </a:rPr>
              <a:t>تحديث مستمر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09884" y="5105400"/>
            <a:ext cx="2162120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تطوير ودعم فني متواصل لتحسين النظام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571485" y="3667124"/>
            <a:ext cx="2619309" cy="2095499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9" name="Rounded Rectangle 38"/>
          <p:cNvSpPr/>
          <p:nvPr/>
        </p:nvSpPr>
        <p:spPr>
          <a:xfrm>
            <a:off x="1581110" y="3895724"/>
            <a:ext cx="609584" cy="609600"/>
          </a:xfrm>
          <a:prstGeom prst="roundRect">
            <a:avLst>
              <a:gd name="adj" fmla="val 50000"/>
            </a:avLst>
          </a:prstGeom>
          <a:solidFill>
            <a:srgbClr val="003C78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0" name="Picture 39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33506" y="4071571"/>
            <a:ext cx="304792" cy="25790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266793" y="4657725"/>
            <a:ext cx="1238219" cy="3524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03C78"/>
                </a:solidFill>
              </a:rPr>
              <a:t>قابل للتخصيص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00079" y="5105400"/>
            <a:ext cx="2162120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يمكن تخصيصه ليناسب احتياجات عملك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571485" y="6048375"/>
            <a:ext cx="11048723" cy="781050"/>
          </a:xfrm>
          <a:prstGeom prst="roundRect">
            <a:avLst>
              <a:gd name="adj" fmla="val 24390"/>
            </a:avLst>
          </a:prstGeom>
          <a:solidFill>
            <a:srgbClr val="FFB74D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4" name="TextBox 43"/>
          <p:cNvSpPr txBox="1"/>
          <p:nvPr/>
        </p:nvSpPr>
        <p:spPr>
          <a:xfrm>
            <a:off x="4136046" y="6282318"/>
            <a:ext cx="3919599" cy="313163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1950"/>
              </a:spcBef>
              <a:spcAft>
                <a:spcPts val="0"/>
              </a:spcAft>
            </a:pPr>
            <a:r>
              <a:rPr sz="1315" b="1" dirty="0">
                <a:solidFill>
                  <a:srgbClr val="003C78"/>
                </a:solidFill>
              </a:rPr>
              <a:t> مع </a:t>
            </a:r>
            <a:r>
              <a:rPr lang="en-US" sz="1315" b="1" dirty="0">
                <a:solidFill>
                  <a:schemeClr val="tx2"/>
                </a:solidFill>
              </a:rPr>
              <a:t>اينك</a:t>
            </a:r>
            <a:r>
              <a:rPr sz="1315" b="1" dirty="0">
                <a:solidFill>
                  <a:srgbClr val="003C78"/>
                </a:solidFill>
              </a:rPr>
              <a:t>، أنت تحصل على أفضل نظام متكامل لإدارة متجرك الإلكتروني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85" y="380999"/>
            <a:ext cx="11048723" cy="71437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2600"/>
              </a:spcAft>
            </a:pPr>
            <a:r>
              <a:rPr sz="2392" b="1">
                <a:solidFill>
                  <a:srgbClr val="003C78"/>
                </a:solidFill>
              </a:rPr>
              <a:t>للتواصل معنا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286342" y="1476375"/>
            <a:ext cx="5333866" cy="2743200"/>
          </a:xfrm>
          <a:prstGeom prst="roundRect">
            <a:avLst>
              <a:gd name="adj" fmla="val 10416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572085" y="1825557"/>
            <a:ext cx="1119153" cy="36843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300"/>
              </a:spcAft>
            </a:pPr>
            <a:r>
              <a:rPr sz="1674" b="1" dirty="0">
                <a:solidFill>
                  <a:srgbClr val="003C78"/>
                </a:solidFill>
              </a:rPr>
              <a:t> </a:t>
            </a:r>
            <a:r>
              <a:rPr sz="1104" dirty="0"/>
              <a:t>  </a:t>
            </a:r>
            <a:r>
              <a:rPr sz="1674" b="1" dirty="0">
                <a:solidFill>
                  <a:srgbClr val="003C78"/>
                </a:solidFill>
              </a:rPr>
              <a:t> </a:t>
            </a:r>
            <a:r>
              <a:rPr lang="en-US" sz="1674" b="1" dirty="0">
                <a:solidFill>
                  <a:srgbClr val="003C78"/>
                </a:solidFill>
              </a:rPr>
              <a:t>شركة اينك </a:t>
            </a:r>
            <a:r>
              <a:rPr sz="1674" b="1" dirty="0">
                <a:solidFill>
                  <a:srgbClr val="003C78"/>
                </a:solidFill>
              </a:rPr>
              <a:t> 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29674" y="1892544"/>
            <a:ext cx="304792" cy="234461"/>
          </a:xfrm>
          <a:prstGeom prst="rect">
            <a:avLst/>
          </a:prstGeom>
        </p:spPr>
      </p:pic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05872" y="2540317"/>
            <a:ext cx="228594" cy="1771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80776" y="2449242"/>
            <a:ext cx="1438151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0" dirty="0">
                <a:solidFill>
                  <a:srgbClr val="003C78"/>
                </a:solidFill>
              </a:rPr>
              <a:t>رقم الهاتف: </a:t>
            </a:r>
            <a:r>
              <a:rPr sz="1196" b="1" dirty="0">
                <a:solidFill>
                  <a:schemeClr val="tx2"/>
                </a:solidFill>
              </a:rPr>
              <a:t>784100788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05872" y="3027045"/>
            <a:ext cx="228594" cy="1943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17553" y="2901040"/>
            <a:ext cx="1664477" cy="29482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lang="en-US" sz="1196" b="0" dirty="0">
                <a:solidFill>
                  <a:srgbClr val="003C78"/>
                </a:solidFill>
              </a:rPr>
              <a:t>الموقع الإلكتروني:</a:t>
            </a:r>
            <a:endParaRPr sz="1196" b="0" dirty="0">
              <a:solidFill>
                <a:srgbClr val="003C78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86342" y="4505325"/>
            <a:ext cx="5333866" cy="3419474"/>
          </a:xfrm>
          <a:prstGeom prst="roundRect">
            <a:avLst>
              <a:gd name="adj" fmla="val 8356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6572085" y="4791075"/>
            <a:ext cx="4762380" cy="42862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300"/>
              </a:spcAft>
            </a:pPr>
            <a:r>
              <a:rPr sz="1435" b="1">
                <a:solidFill>
                  <a:srgbClr val="003C78"/>
                </a:solidFill>
              </a:rPr>
              <a:t> </a:t>
            </a:r>
            <a:r>
              <a:rPr sz="1104"/>
              <a:t>  </a:t>
            </a:r>
            <a:r>
              <a:rPr sz="1435" b="1">
                <a:solidFill>
                  <a:srgbClr val="003C78"/>
                </a:solidFill>
              </a:rPr>
              <a:t> ماذا ستحصل عليه؟ </a:t>
            </a:r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67773" y="4914485"/>
            <a:ext cx="266693" cy="19132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9029474" y="5410199"/>
            <a:ext cx="2314517" cy="857250"/>
          </a:xfrm>
          <a:prstGeom prst="roundRect">
            <a:avLst>
              <a:gd name="adj" fmla="val 22222"/>
            </a:avLst>
          </a:prstGeom>
          <a:solidFill>
            <a:srgbClr val="003C78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Picture 15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91575" y="5773102"/>
            <a:ext cx="228594" cy="13144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143771" y="5524499"/>
            <a:ext cx="1743031" cy="62865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076" b="1">
                <a:solidFill>
                  <a:srgbClr val="003C78"/>
                </a:solidFill>
              </a:rPr>
              <a:t>تطبيق أندرويد لإدارة النظام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572085" y="5410199"/>
            <a:ext cx="2314517" cy="857250"/>
          </a:xfrm>
          <a:prstGeom prst="roundRect">
            <a:avLst>
              <a:gd name="adj" fmla="val 22222"/>
            </a:avLst>
          </a:prstGeom>
          <a:solidFill>
            <a:srgbClr val="003C78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34186" y="5755957"/>
            <a:ext cx="228594" cy="16573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686382" y="5524499"/>
            <a:ext cx="1743031" cy="62865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076" b="1">
                <a:solidFill>
                  <a:srgbClr val="003C78"/>
                </a:solidFill>
              </a:rPr>
              <a:t>برنامج ويندوز لإدارة النظام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029474" y="6410324"/>
            <a:ext cx="2314517" cy="542925"/>
          </a:xfrm>
          <a:prstGeom prst="roundRect">
            <a:avLst>
              <a:gd name="adj" fmla="val 35087"/>
            </a:avLst>
          </a:prstGeom>
          <a:solidFill>
            <a:srgbClr val="003C78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2" name="Picture 21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991575" y="6589394"/>
            <a:ext cx="228594" cy="19430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448563" y="6524624"/>
            <a:ext cx="1428714" cy="31432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076" b="1">
                <a:solidFill>
                  <a:srgbClr val="003C78"/>
                </a:solidFill>
              </a:rPr>
              <a:t>تطبيق أندرويد للمتجر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572085" y="6410324"/>
            <a:ext cx="2314517" cy="542925"/>
          </a:xfrm>
          <a:prstGeom prst="roundRect">
            <a:avLst>
              <a:gd name="adj" fmla="val 35087"/>
            </a:avLst>
          </a:prstGeom>
          <a:solidFill>
            <a:srgbClr val="003C78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5" name="Picture 24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534186" y="6577965"/>
            <a:ext cx="228594" cy="21717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038799" y="6524624"/>
            <a:ext cx="1381090" cy="31432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076" b="1">
                <a:solidFill>
                  <a:srgbClr val="003C78"/>
                </a:solidFill>
              </a:rPr>
              <a:t>تطبيق آيفون للمتجر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029474" y="7096124"/>
            <a:ext cx="2314517" cy="542925"/>
          </a:xfrm>
          <a:prstGeom prst="roundRect">
            <a:avLst>
              <a:gd name="adj" fmla="val 35087"/>
            </a:avLst>
          </a:prstGeom>
          <a:solidFill>
            <a:srgbClr val="003C78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8" name="Picture 27" descr="image.png"/>
          <p:cNvPicPr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91575" y="7289482"/>
            <a:ext cx="228594" cy="16573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629534" y="7210424"/>
            <a:ext cx="1247743" cy="31432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076" b="1">
                <a:solidFill>
                  <a:srgbClr val="003C78"/>
                </a:solidFill>
              </a:rPr>
              <a:t>تطبيق ويب للمتجر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572085" y="7096124"/>
            <a:ext cx="2314517" cy="542925"/>
          </a:xfrm>
          <a:prstGeom prst="roundRect">
            <a:avLst>
              <a:gd name="adj" fmla="val 35087"/>
            </a:avLst>
          </a:prstGeom>
          <a:solidFill>
            <a:srgbClr val="003C78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534186" y="7289482"/>
            <a:ext cx="228594" cy="16573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848303" y="7210424"/>
            <a:ext cx="1581110" cy="31432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076" b="1">
                <a:solidFill>
                  <a:srgbClr val="003C78"/>
                </a:solidFill>
              </a:rPr>
              <a:t>تطبيق أندرويد للتوصيل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38179" y="2143125"/>
            <a:ext cx="4800479" cy="5105400"/>
          </a:xfrm>
          <a:prstGeom prst="round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4" name="Rounded Rectangle 33"/>
          <p:cNvSpPr/>
          <p:nvPr/>
        </p:nvSpPr>
        <p:spPr>
          <a:xfrm>
            <a:off x="571485" y="8210549"/>
            <a:ext cx="11048723" cy="781050"/>
          </a:xfrm>
          <a:prstGeom prst="roundRect">
            <a:avLst>
              <a:gd name="adj" fmla="val 36585"/>
            </a:avLst>
          </a:prstGeom>
          <a:solidFill>
            <a:srgbClr val="FFB74D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TextBox 34"/>
          <p:cNvSpPr txBox="1"/>
          <p:nvPr/>
        </p:nvSpPr>
        <p:spPr>
          <a:xfrm>
            <a:off x="571485" y="8210549"/>
            <a:ext cx="11048723" cy="78105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1950"/>
              </a:spcBef>
              <a:spcAft>
                <a:spcPts val="0"/>
              </a:spcAft>
            </a:pPr>
            <a:r>
              <a:rPr sz="1315" b="1">
                <a:solidFill>
                  <a:srgbClr val="003C78"/>
                </a:solidFill>
              </a:rPr>
              <a:t> تواصل معنا اليوم واحصل على </a:t>
            </a:r>
            <a:r>
              <a:rPr sz="1315" b="1">
                <a:solidFill>
                  <a:srgbClr val="FF9800"/>
                </a:solidFill>
              </a:rPr>
              <a:t>نظام متكامل</a:t>
            </a:r>
            <a:r>
              <a:rPr sz="1315" b="1">
                <a:solidFill>
                  <a:srgbClr val="003C78"/>
                </a:solidFill>
              </a:rPr>
              <a:t> لإدارة متجرك الإلكتروني 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FFA59C6B-773E-CB18-61F2-E98A3429AE74}"/>
              </a:ext>
            </a:extLst>
          </p:cNvPr>
          <p:cNvSpPr txBox="1"/>
          <p:nvPr/>
        </p:nvSpPr>
        <p:spPr>
          <a:xfrm>
            <a:off x="8792738" y="2863786"/>
            <a:ext cx="10196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en-US" dirty="0">
                <a:solidFill>
                  <a:schemeClr val="tx2"/>
                </a:solidFill>
              </a:rPr>
              <a:t>Inkc.top</a:t>
            </a:r>
            <a:endParaRPr lang="ar-YE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شاشة عريضة</PresentationFormat>
  <Paragraphs>0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subject/>
  <dc:creator/>
  <cp:keywords/>
  <dc:description>generated using python-pptx</dc:description>
  <cp:lastModifiedBy>محمد مصطفى</cp:lastModifiedBy>
  <cp:revision>2</cp:revision>
  <dcterms:created xsi:type="dcterms:W3CDTF">2013-01-27T09:14:16Z</dcterms:created>
  <dcterms:modified xsi:type="dcterms:W3CDTF">2025-11-28T13:34:15Z</dcterms:modified>
  <cp:category/>
</cp:coreProperties>
</file>